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24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79" r:id="rId2"/>
    <p:sldId id="305" r:id="rId3"/>
    <p:sldId id="306" r:id="rId4"/>
    <p:sldId id="332" r:id="rId5"/>
    <p:sldId id="315" r:id="rId6"/>
    <p:sldId id="334" r:id="rId7"/>
    <p:sldId id="353" r:id="rId8"/>
    <p:sldId id="325" r:id="rId9"/>
    <p:sldId id="333" r:id="rId10"/>
    <p:sldId id="316" r:id="rId11"/>
    <p:sldId id="326" r:id="rId12"/>
    <p:sldId id="327" r:id="rId13"/>
    <p:sldId id="328" r:id="rId14"/>
    <p:sldId id="317" r:id="rId15"/>
    <p:sldId id="330" r:id="rId16"/>
    <p:sldId id="313" r:id="rId17"/>
    <p:sldId id="331" r:id="rId18"/>
    <p:sldId id="347" r:id="rId19"/>
    <p:sldId id="351" r:id="rId20"/>
    <p:sldId id="314" r:id="rId21"/>
    <p:sldId id="345" r:id="rId22"/>
    <p:sldId id="352" r:id="rId23"/>
    <p:sldId id="318" r:id="rId24"/>
    <p:sldId id="346" r:id="rId25"/>
    <p:sldId id="312" r:id="rId26"/>
    <p:sldId id="280" r:id="rId27"/>
    <p:sldId id="281" r:id="rId28"/>
    <p:sldId id="311" r:id="rId29"/>
    <p:sldId id="319" r:id="rId30"/>
    <p:sldId id="335" r:id="rId31"/>
    <p:sldId id="320" r:id="rId32"/>
    <p:sldId id="341" r:id="rId33"/>
    <p:sldId id="321" r:id="rId34"/>
    <p:sldId id="343" r:id="rId35"/>
    <p:sldId id="344" r:id="rId36"/>
    <p:sldId id="338" r:id="rId37"/>
    <p:sldId id="336" r:id="rId38"/>
    <p:sldId id="339" r:id="rId39"/>
    <p:sldId id="323" r:id="rId40"/>
    <p:sldId id="337" r:id="rId41"/>
    <p:sldId id="322" r:id="rId42"/>
    <p:sldId id="350" r:id="rId43"/>
    <p:sldId id="324" r:id="rId44"/>
    <p:sldId id="282" r:id="rId45"/>
    <p:sldId id="349" r:id="rId46"/>
    <p:sldId id="354" r:id="rId47"/>
    <p:sldId id="310" r:id="rId48"/>
  </p:sldIdLst>
  <p:sldSz cx="8999538" cy="5040313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8B5"/>
    <a:srgbClr val="009692"/>
    <a:srgbClr val="E5FBF0"/>
    <a:srgbClr val="FAD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\Documents\WeChat%20Files\Francis_scott\Files\&#38656;&#27714;&#20998;&#26512;&#20219;&#21153;&#35780;&#23457;&#34920;%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徐哲远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Sheet1!$J$5:$N$5</c:f>
              <c:numCache>
                <c:formatCode>General</c:formatCode>
                <c:ptCount val="5"/>
                <c:pt idx="0">
                  <c:v>18</c:v>
                </c:pt>
                <c:pt idx="1">
                  <c:v>17.5</c:v>
                </c:pt>
                <c:pt idx="2">
                  <c:v>17.5</c:v>
                </c:pt>
                <c:pt idx="3">
                  <c:v>16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CD-44F0-8BBE-E97C8AAAD461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CD-44F0-8BBE-E97C8AAAD4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438016"/>
        <c:axId val="58439552"/>
      </c:radarChart>
      <c:catAx>
        <c:axId val="5843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439552"/>
        <c:crosses val="autoZero"/>
        <c:auto val="1"/>
        <c:lblAlgn val="ctr"/>
        <c:lblOffset val="100"/>
        <c:noMultiLvlLbl val="0"/>
      </c:catAx>
      <c:valAx>
        <c:axId val="5843955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43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沈启航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Sheet1!$J$6:$N$6</c:f>
              <c:numCache>
                <c:formatCode>General</c:formatCode>
                <c:ptCount val="5"/>
                <c:pt idx="0">
                  <c:v>18</c:v>
                </c:pt>
                <c:pt idx="1">
                  <c:v>17.5</c:v>
                </c:pt>
                <c:pt idx="2">
                  <c:v>17</c:v>
                </c:pt>
                <c:pt idx="3">
                  <c:v>16.5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5-464E-8EA3-A390B17FA8C1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45-464E-8EA3-A390B17FA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87296"/>
        <c:axId val="140088832"/>
      </c:radarChart>
      <c:catAx>
        <c:axId val="14008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088832"/>
        <c:crosses val="autoZero"/>
        <c:auto val="1"/>
        <c:lblAlgn val="ctr"/>
        <c:lblOffset val="100"/>
        <c:noMultiLvlLbl val="0"/>
      </c:catAx>
      <c:valAx>
        <c:axId val="1400888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08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叶柏成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Sheet1!$J$7:$N$7</c:f>
              <c:numCache>
                <c:formatCode>General</c:formatCode>
                <c:ptCount val="5"/>
                <c:pt idx="0">
                  <c:v>17.5</c:v>
                </c:pt>
                <c:pt idx="1">
                  <c:v>17</c:v>
                </c:pt>
                <c:pt idx="2">
                  <c:v>17.5</c:v>
                </c:pt>
                <c:pt idx="3">
                  <c:v>17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A-43B0-9270-B169CEB098A8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A-43B0-9270-B169CEB09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82272"/>
        <c:axId val="140608640"/>
      </c:radarChart>
      <c:catAx>
        <c:axId val="14058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08640"/>
        <c:crosses val="autoZero"/>
        <c:auto val="1"/>
        <c:lblAlgn val="ctr"/>
        <c:lblOffset val="100"/>
        <c:noMultiLvlLbl val="0"/>
      </c:catAx>
      <c:valAx>
        <c:axId val="140608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8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杨以恒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Sheet1!$J$8:$N$8</c:f>
              <c:numCache>
                <c:formatCode>General</c:formatCode>
                <c:ptCount val="5"/>
                <c:pt idx="0">
                  <c:v>17.5</c:v>
                </c:pt>
                <c:pt idx="1">
                  <c:v>16.5</c:v>
                </c:pt>
                <c:pt idx="2">
                  <c:v>17.5</c:v>
                </c:pt>
                <c:pt idx="3">
                  <c:v>17</c:v>
                </c:pt>
                <c:pt idx="4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1-4861-A40B-4D56EC0A7217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1-4861-A40B-4D56EC0A7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639232"/>
        <c:axId val="140514048"/>
      </c:radarChart>
      <c:catAx>
        <c:axId val="14063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14048"/>
        <c:crosses val="autoZero"/>
        <c:auto val="1"/>
        <c:lblAlgn val="ctr"/>
        <c:lblOffset val="100"/>
        <c:noMultiLvlLbl val="0"/>
      </c:catAx>
      <c:valAx>
        <c:axId val="140514048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3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v>骆佳俊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Sheet1!$J$9:$N$9</c:f>
              <c:numCache>
                <c:formatCode>General</c:formatCode>
                <c:ptCount val="5"/>
                <c:pt idx="0">
                  <c:v>16.5</c:v>
                </c:pt>
                <c:pt idx="1">
                  <c:v>16</c:v>
                </c:pt>
                <c:pt idx="2">
                  <c:v>16</c:v>
                </c:pt>
                <c:pt idx="3">
                  <c:v>17.5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A-4553-88C2-C4640169E7DC}"/>
            </c:ext>
          </c:extLst>
        </c:ser>
        <c:ser>
          <c:idx val="1"/>
          <c:order val="1"/>
          <c:tx>
            <c:v>平均分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Sheet1!$J$4:$N$4</c:f>
              <c:strCache>
                <c:ptCount val="5"/>
                <c:pt idx="0">
                  <c:v>工作质量</c:v>
                </c:pt>
                <c:pt idx="1">
                  <c:v>工作量</c:v>
                </c:pt>
                <c:pt idx="2">
                  <c:v>参与程度</c:v>
                </c:pt>
                <c:pt idx="3">
                  <c:v>工作规范</c:v>
                </c:pt>
                <c:pt idx="4">
                  <c:v>工作态度</c:v>
                </c:pt>
              </c:strCache>
            </c:strRef>
          </c:cat>
          <c:val>
            <c:numRef>
              <c:f>Sheet1!$J$10:$N$10</c:f>
              <c:numCache>
                <c:formatCode>General</c:formatCode>
                <c:ptCount val="5"/>
                <c:pt idx="0">
                  <c:v>17.5</c:v>
                </c:pt>
                <c:pt idx="1">
                  <c:v>16.899999999999999</c:v>
                </c:pt>
                <c:pt idx="2">
                  <c:v>17.100000000000001</c:v>
                </c:pt>
                <c:pt idx="3">
                  <c:v>16.8</c:v>
                </c:pt>
                <c:pt idx="4">
                  <c:v>16.7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BA-4553-88C2-C4640169E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556928"/>
        <c:axId val="140640640"/>
      </c:radarChart>
      <c:catAx>
        <c:axId val="14055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640640"/>
        <c:crosses val="autoZero"/>
        <c:auto val="1"/>
        <c:lblAlgn val="ctr"/>
        <c:lblOffset val="100"/>
        <c:noMultiLvlLbl val="0"/>
      </c:catAx>
      <c:valAx>
        <c:axId val="1406406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5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EF2D-B867-4D38-910D-EB1F9E7CC1CA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AF07-E060-402D-A04B-50FAF11A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84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9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66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8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26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40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1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1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37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148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6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5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080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129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6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07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56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9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2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04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65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506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1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881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8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41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929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47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02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62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25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1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4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30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AF07-E060-402D-A04B-50FAF11A5F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8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  <a:prstGeom prst="rect">
            <a:avLst/>
          </a:prstGeo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  <a:prstGeom prst="rect">
            <a:avLst/>
          </a:prstGeo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  <a:prstGeom prst="rect">
            <a:avLst/>
          </a:prstGeo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  <a:prstGeom prst="rect">
            <a:avLst/>
          </a:prstGeo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  <a:prstGeom prst="rect">
            <a:avLst/>
          </a:prstGeo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FC4A87EF-9B21-4FFF-A1E6-65937E8AA253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4E99ED7-220F-4205-9412-16AFBA961D2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7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287256264@qq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#a"/><Relationship Id="rId4" Type="http://schemas.openxmlformats.org/officeDocument/2006/relationships/hyperlink" Target="#b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2012D1C-A1DF-4581-9499-919FE7057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59252"/>
          </a:xfrm>
          <a:prstGeom prst="rect">
            <a:avLst/>
          </a:prstGeom>
        </p:spPr>
      </p:pic>
      <p:sp>
        <p:nvSpPr>
          <p:cNvPr id="10" name="文本框 96">
            <a:extLst>
              <a:ext uri="{FF2B5EF4-FFF2-40B4-BE49-F238E27FC236}">
                <a16:creationId xmlns:a16="http://schemas.microsoft.com/office/drawing/2014/main" id="{46068F53-2517-4A82-9D8C-67AD431A36FE}"/>
              </a:ext>
            </a:extLst>
          </p:cNvPr>
          <p:cNvSpPr txBox="1"/>
          <p:nvPr/>
        </p:nvSpPr>
        <p:spPr>
          <a:xfrm>
            <a:off x="2682827" y="2934071"/>
            <a:ext cx="3633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组长：沈启航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组员：徐哲远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骆佳俊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  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杨以恒</a:t>
            </a:r>
            <a:r>
              <a:rPr lang="en-US" altLang="zh-CN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叶柏成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2EF3A6-72D6-45A6-9642-8210464BB474}"/>
              </a:ext>
            </a:extLst>
          </p:cNvPr>
          <p:cNvSpPr txBox="1"/>
          <p:nvPr/>
        </p:nvSpPr>
        <p:spPr>
          <a:xfrm>
            <a:off x="3811856" y="253396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3CCCC"/>
                </a:solidFill>
                <a:latin typeface="Vrinda" panose="020B0502040204020203" pitchFamily="34" charset="0"/>
                <a:ea typeface="浪漫雅圆" panose="02010601040101010101" pitchFamily="2" charset="-122"/>
                <a:cs typeface="Vrinda" panose="020B0502040204020203" pitchFamily="34" charset="0"/>
              </a:rPr>
              <a:t>PRD-G03</a:t>
            </a:r>
            <a:endParaRPr lang="zh-CN" altLang="en-US" sz="2000" dirty="0">
              <a:solidFill>
                <a:srgbClr val="33CCCC"/>
              </a:solidFill>
              <a:latin typeface="Vrinda" panose="020B0502040204020203" pitchFamily="34" charset="0"/>
              <a:ea typeface="浪漫雅圆" panose="02010601040101010101" pitchFamily="2" charset="-122"/>
              <a:cs typeface="Vrinda" panose="020B05020402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D9C56D-2911-4717-B716-AFD5025766A3}"/>
              </a:ext>
            </a:extLst>
          </p:cNvPr>
          <p:cNvSpPr txBox="1"/>
          <p:nvPr/>
        </p:nvSpPr>
        <p:spPr>
          <a:xfrm>
            <a:off x="2333888" y="1616637"/>
            <a:ext cx="4253087" cy="90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291" dirty="0">
                <a:solidFill>
                  <a:srgbClr val="00A29E"/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需求变更管理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51E6E-B527-4948-A324-D01D1DD4D2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6" y="61"/>
            <a:ext cx="1685669" cy="16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04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257" y="2896209"/>
            <a:ext cx="2649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4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5313F3-ACBC-4ECD-ACD5-AE13AB58D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7" y="0"/>
            <a:ext cx="8538883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CE2942-1EAB-4C92-AAB9-C9E8EDBA8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0" y="0"/>
            <a:ext cx="8457317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071773-9E2B-478F-BA73-79B5A40D6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" y="0"/>
            <a:ext cx="8251757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05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1896" y="2896209"/>
            <a:ext cx="39557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需求基线与需求变化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66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需求基线与需求变化</a:t>
            </a:r>
          </a:p>
        </p:txBody>
      </p:sp>
    </p:spTree>
    <p:extLst>
      <p:ext uri="{BB962C8B-B14F-4D97-AF65-F5344CB8AC3E}">
        <p14:creationId xmlns:p14="http://schemas.microsoft.com/office/powerpoint/2010/main" val="29204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06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657" y="2896818"/>
            <a:ext cx="20162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04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A3078-C4E3-4935-B3C3-84E43A09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7" y="1140469"/>
            <a:ext cx="783064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80039-F2F1-45B8-B720-54A7439A7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6" y="826649"/>
            <a:ext cx="8374566" cy="37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45AA7-4A7C-4E8D-BEFB-C139745E6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1" y="642875"/>
            <a:ext cx="429637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B7C9874-B163-455A-B7D2-72016432E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E4DDD0-17C1-4394-AF8C-455E911DC405}"/>
              </a:ext>
            </a:extLst>
          </p:cNvPr>
          <p:cNvGrpSpPr/>
          <p:nvPr/>
        </p:nvGrpSpPr>
        <p:grpSpPr>
          <a:xfrm>
            <a:off x="1279133" y="731010"/>
            <a:ext cx="1975775" cy="482564"/>
            <a:chOff x="971600" y="1275606"/>
            <a:chExt cx="2016224" cy="492443"/>
          </a:xfrm>
        </p:grpSpPr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70F20327-E60A-4ABD-971C-6B54E997F2C8}"/>
                </a:ext>
              </a:extLst>
            </p:cNvPr>
            <p:cNvSpPr/>
            <p:nvPr/>
          </p:nvSpPr>
          <p:spPr bwMode="auto">
            <a:xfrm>
              <a:off x="971600" y="1275606"/>
              <a:ext cx="2016224" cy="492443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07" tIns="33604" rIns="67207" bIns="3360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18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30" name="Text Box 14">
              <a:extLst>
                <a:ext uri="{FF2B5EF4-FFF2-40B4-BE49-F238E27FC236}">
                  <a16:creationId xmlns:a16="http://schemas.microsoft.com/office/drawing/2014/main" id="{F1AD8AC3-B98E-4C35-9E03-704018750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756" y="1294839"/>
              <a:ext cx="129614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8984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kumimoji="0" lang="en-US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zh-CN" sz="2156" b="0" i="0" u="none" strike="noStrike" kern="0" cap="none" spc="0" normalizeH="0" baseline="0" noProof="0" dirty="0">
                  <a:ln>
                    <a:noFill/>
                  </a:ln>
                  <a:solidFill>
                    <a:srgbClr val="FDFA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录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2319CC-11B4-4196-902D-23D989633B03}"/>
              </a:ext>
            </a:extLst>
          </p:cNvPr>
          <p:cNvGrpSpPr/>
          <p:nvPr/>
        </p:nvGrpSpPr>
        <p:grpSpPr>
          <a:xfrm>
            <a:off x="851031" y="1534544"/>
            <a:ext cx="2229522" cy="2612794"/>
            <a:chOff x="851031" y="1534544"/>
            <a:chExt cx="2229522" cy="261279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B7CE6F4-AA00-4BEE-803F-5CC75E6946B0}"/>
                </a:ext>
              </a:extLst>
            </p:cNvPr>
            <p:cNvGrpSpPr/>
            <p:nvPr/>
          </p:nvGrpSpPr>
          <p:grpSpPr>
            <a:xfrm>
              <a:off x="855075" y="1534544"/>
              <a:ext cx="2225478" cy="2046370"/>
              <a:chOff x="4741122" y="2062337"/>
              <a:chExt cx="2271039" cy="2254055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4F13ECA-C34C-41FD-9222-B9E7723BF657}"/>
                  </a:ext>
                </a:extLst>
              </p:cNvPr>
              <p:cNvSpPr/>
              <p:nvPr/>
            </p:nvSpPr>
            <p:spPr>
              <a:xfrm>
                <a:off x="4741122" y="2062337"/>
                <a:ext cx="415789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1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33" name="Text Box 4">
                <a:extLst>
                  <a:ext uri="{FF2B5EF4-FFF2-40B4-BE49-F238E27FC236}">
                    <a16:creationId xmlns:a16="http://schemas.microsoft.com/office/drawing/2014/main" id="{95D443D6-876C-46D2-9C07-4C2A71505B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2129702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里程碑相关任务</a:t>
                </a:r>
                <a:endParaRPr lang="zh-CN" altLang="zh-CN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Box 8">
                <a:extLst>
                  <a:ext uri="{FF2B5EF4-FFF2-40B4-BE49-F238E27FC236}">
                    <a16:creationId xmlns:a16="http://schemas.microsoft.com/office/drawing/2014/main" id="{9C11F5E2-4B68-44E3-9A9D-E2B2E35E2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2734651"/>
                <a:ext cx="1754198" cy="350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项目阶段会议记录</a:t>
                </a:r>
              </a:p>
            </p:txBody>
          </p:sp>
          <p:sp>
            <p:nvSpPr>
              <p:cNvPr id="37" name="Text Box 15">
                <a:extLst>
                  <a:ext uri="{FF2B5EF4-FFF2-40B4-BE49-F238E27FC236}">
                    <a16:creationId xmlns:a16="http://schemas.microsoft.com/office/drawing/2014/main" id="{4DB50174-B1B4-46F2-88E0-C775A6DFD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307940"/>
                <a:ext cx="1851125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项目版本与文档更新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 Box 19">
                <a:extLst>
                  <a:ext uri="{FF2B5EF4-FFF2-40B4-BE49-F238E27FC236}">
                    <a16:creationId xmlns:a16="http://schemas.microsoft.com/office/drawing/2014/main" id="{025FA354-1E01-4E5C-B11F-2C26C9ABB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882763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需求管理工具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378795F-D036-42FC-94F8-49BABB8A5915}"/>
                  </a:ext>
                </a:extLst>
              </p:cNvPr>
              <p:cNvSpPr/>
              <p:nvPr/>
            </p:nvSpPr>
            <p:spPr>
              <a:xfrm>
                <a:off x="4741122" y="2679929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2</a:t>
                </a:r>
                <a:endParaRPr lang="zh-CN" altLang="en-US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55DFDAE-5631-4B1A-8C6F-6D11F531E101}"/>
                  </a:ext>
                </a:extLst>
              </p:cNvPr>
              <p:cNvSpPr/>
              <p:nvPr/>
            </p:nvSpPr>
            <p:spPr>
              <a:xfrm>
                <a:off x="4741122" y="3255992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3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088271-27AA-461A-A8E1-CFD02C2CCB9A}"/>
                  </a:ext>
                </a:extLst>
              </p:cNvPr>
              <p:cNvSpPr/>
              <p:nvPr/>
            </p:nvSpPr>
            <p:spPr>
              <a:xfrm>
                <a:off x="4741122" y="3839676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4</a:t>
                </a:r>
                <a:endParaRPr lang="zh-CN" altLang="en-US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</p:grp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9AD5EFF-1647-4BB6-9C25-022DAE185C3F}"/>
                </a:ext>
              </a:extLst>
            </p:cNvPr>
            <p:cNvSpPr/>
            <p:nvPr/>
          </p:nvSpPr>
          <p:spPr>
            <a:xfrm>
              <a:off x="851031" y="3714546"/>
              <a:ext cx="407448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5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5" name="Text Box 4">
              <a:extLst>
                <a:ext uri="{FF2B5EF4-FFF2-40B4-BE49-F238E27FC236}">
                  <a16:creationId xmlns:a16="http://schemas.microsoft.com/office/drawing/2014/main" id="{CC762B9A-DA9D-4CC7-9FF6-4C89A7017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2521" y="3775704"/>
              <a:ext cx="1719006" cy="31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需求变化</a:t>
              </a:r>
              <a:endParaRPr lang="zh-CN" altLang="zh-CN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E6C87C-7862-4438-8926-5E00EC79F2AD}"/>
              </a:ext>
            </a:extLst>
          </p:cNvPr>
          <p:cNvGrpSpPr/>
          <p:nvPr/>
        </p:nvGrpSpPr>
        <p:grpSpPr>
          <a:xfrm>
            <a:off x="5666876" y="1552957"/>
            <a:ext cx="2242367" cy="2509193"/>
            <a:chOff x="5471853" y="1089858"/>
            <a:chExt cx="2242367" cy="2509193"/>
          </a:xfrm>
        </p:grpSpPr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0777161C-684C-485D-A4D5-DF9BC1306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232" y="1652438"/>
              <a:ext cx="18139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需求变更申请报告</a:t>
              </a:r>
              <a:endParaRPr lang="zh-CN" altLang="en-US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8C3752AB-B430-487B-8FD0-40778E132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6188" y="1148254"/>
              <a:ext cx="171900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需求优先级</a:t>
              </a:r>
              <a:endParaRPr lang="zh-CN" altLang="en-US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A5F6C1-6EDB-476B-A178-068671F800F1}"/>
                </a:ext>
              </a:extLst>
            </p:cNvPr>
            <p:cNvSpPr/>
            <p:nvPr/>
          </p:nvSpPr>
          <p:spPr>
            <a:xfrm>
              <a:off x="5488742" y="1604362"/>
              <a:ext cx="407446" cy="43462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568" b="1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EDDAB97-E741-4865-A65A-EDEEB9A25767}"/>
                </a:ext>
              </a:extLst>
            </p:cNvPr>
            <p:cNvSpPr/>
            <p:nvPr/>
          </p:nvSpPr>
          <p:spPr>
            <a:xfrm>
              <a:off x="5484698" y="1089858"/>
              <a:ext cx="407446" cy="43462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568" b="1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250AA12-6E0B-40AB-9CF0-E4BB9064FDC2}"/>
                </a:ext>
              </a:extLst>
            </p:cNvPr>
            <p:cNvSpPr txBox="1"/>
            <p:nvPr/>
          </p:nvSpPr>
          <p:spPr>
            <a:xfrm>
              <a:off x="5484696" y="1626277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11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4F5DC13-B6AC-4B45-BEFE-E347E799BCBC}"/>
                </a:ext>
              </a:extLst>
            </p:cNvPr>
            <p:cNvSpPr txBox="1"/>
            <p:nvPr/>
          </p:nvSpPr>
          <p:spPr>
            <a:xfrm>
              <a:off x="5493495" y="1135173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12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5637B60-2958-4FA2-BA45-2DFA47A0589A}"/>
                </a:ext>
              </a:extLst>
            </p:cNvPr>
            <p:cNvGrpSpPr/>
            <p:nvPr/>
          </p:nvGrpSpPr>
          <p:grpSpPr>
            <a:xfrm>
              <a:off x="5471853" y="2144912"/>
              <a:ext cx="2229524" cy="1454139"/>
              <a:chOff x="3116193" y="3198321"/>
              <a:chExt cx="2229524" cy="1454139"/>
            </a:xfrm>
          </p:grpSpPr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6F7CA8F2-ED16-4BD5-8A0F-86D500486754}"/>
                  </a:ext>
                </a:extLst>
              </p:cNvPr>
              <p:cNvGrpSpPr/>
              <p:nvPr/>
            </p:nvGrpSpPr>
            <p:grpSpPr>
              <a:xfrm>
                <a:off x="3120238" y="3198321"/>
                <a:ext cx="2225479" cy="1454139"/>
                <a:chOff x="4741121" y="2715682"/>
                <a:chExt cx="2271040" cy="1601719"/>
              </a:xfrm>
            </p:grpSpPr>
            <p:sp>
              <p:nvSpPr>
                <p:cNvPr id="88" name="Text Box 8">
                  <a:extLst>
                    <a:ext uri="{FF2B5EF4-FFF2-40B4-BE49-F238E27FC236}">
                      <a16:creationId xmlns:a16="http://schemas.microsoft.com/office/drawing/2014/main" id="{676DC3D3-F3BA-4AFB-931B-9FFDB4DA79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2734651"/>
                  <a:ext cx="1754198" cy="35087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zh-CN" altLang="en-US" sz="147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项目计划</a:t>
                  </a:r>
                </a:p>
              </p:txBody>
            </p:sp>
            <p:sp>
              <p:nvSpPr>
                <p:cNvPr id="89" name="Text Box 15">
                  <a:extLst>
                    <a:ext uri="{FF2B5EF4-FFF2-40B4-BE49-F238E27FC236}">
                      <a16:creationId xmlns:a16="http://schemas.microsoft.com/office/drawing/2014/main" id="{C79D0F38-690E-4EF6-BBF1-969EA6988C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3307940"/>
                  <a:ext cx="1851125" cy="3390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en-US" altLang="zh-CN" sz="140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Team Building</a:t>
                  </a:r>
                  <a:endPara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Text Box 19">
                  <a:extLst>
                    <a:ext uri="{FF2B5EF4-FFF2-40B4-BE49-F238E27FC236}">
                      <a16:creationId xmlns:a16="http://schemas.microsoft.com/office/drawing/2014/main" id="{3736BE0A-85A2-44BB-A6E6-B362456005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61036" y="3902991"/>
                  <a:ext cx="1754198" cy="3390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898489"/>
                  <a:r>
                    <a:rPr lang="zh-CN" altLang="en-US" sz="1400" dirty="0">
                      <a:solidFill>
                        <a:srgbClr val="5F5F5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其他</a:t>
                  </a:r>
                  <a:endParaRPr lang="zh-CN" altLang="en-US" sz="147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93F632FC-9083-48C8-B01A-1D48C71C4A5E}"/>
                    </a:ext>
                  </a:extLst>
                </p:cNvPr>
                <p:cNvSpPr/>
                <p:nvPr/>
              </p:nvSpPr>
              <p:spPr>
                <a:xfrm>
                  <a:off x="4741121" y="2715682"/>
                  <a:ext cx="415787" cy="405208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1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DDF167EA-B5EF-4B29-BE12-54DD547EB9BB}"/>
                    </a:ext>
                  </a:extLst>
                </p:cNvPr>
                <p:cNvSpPr/>
                <p:nvPr/>
              </p:nvSpPr>
              <p:spPr>
                <a:xfrm>
                  <a:off x="4741122" y="3254985"/>
                  <a:ext cx="415787" cy="478733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568" b="1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C7602BCE-2CC2-4C99-AC28-FC2C97C44621}"/>
                    </a:ext>
                  </a:extLst>
                </p:cNvPr>
                <p:cNvSpPr/>
                <p:nvPr/>
              </p:nvSpPr>
              <p:spPr>
                <a:xfrm>
                  <a:off x="4741122" y="3838668"/>
                  <a:ext cx="415787" cy="478733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6350">
                  <a:noFill/>
                  <a:prstDash val="solid"/>
                </a:ln>
                <a:effectLst/>
              </p:spPr>
              <p:txBody>
                <a:bodyPr wrap="square" rtlCol="0" anchor="ctr">
                  <a:spAutoFit/>
                </a:bodyPr>
                <a:lstStyle/>
                <a:p>
                  <a:pPr algn="ctr" defTabSz="898489"/>
                  <a:endParaRPr lang="zh-CN" altLang="en-US" sz="1568" b="1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endParaRPr>
                </a:p>
              </p:txBody>
            </p:sp>
          </p:grp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6D64F1E-09B4-4D51-8634-7F3CCF5AADF4}"/>
                  </a:ext>
                </a:extLst>
              </p:cNvPr>
              <p:cNvSpPr txBox="1"/>
              <p:nvPr/>
            </p:nvSpPr>
            <p:spPr>
              <a:xfrm>
                <a:off x="3116193" y="3207848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13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CA65672-55C2-4FE9-8E84-732FAEB2F4B4}"/>
                  </a:ext>
                </a:extLst>
              </p:cNvPr>
              <p:cNvSpPr txBox="1"/>
              <p:nvPr/>
            </p:nvSpPr>
            <p:spPr>
              <a:xfrm>
                <a:off x="3116193" y="3709849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14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47C37167-D4F4-4B13-A350-65E2A9AE8679}"/>
                  </a:ext>
                </a:extLst>
              </p:cNvPr>
              <p:cNvSpPr txBox="1"/>
              <p:nvPr/>
            </p:nvSpPr>
            <p:spPr>
              <a:xfrm>
                <a:off x="3129036" y="4263153"/>
                <a:ext cx="389850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70" b="1" dirty="0">
                    <a:solidFill>
                      <a:schemeClr val="bg1"/>
                    </a:solidFill>
                  </a:rPr>
                  <a:t>15</a:t>
                </a:r>
                <a:endParaRPr lang="zh-CN" altLang="en-US" sz="157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4AA807A-C7F8-4A97-9FF7-D96477D29E90}"/>
              </a:ext>
            </a:extLst>
          </p:cNvPr>
          <p:cNvGrpSpPr/>
          <p:nvPr/>
        </p:nvGrpSpPr>
        <p:grpSpPr>
          <a:xfrm>
            <a:off x="3358316" y="1533839"/>
            <a:ext cx="2229524" cy="2560414"/>
            <a:chOff x="3170817" y="1532557"/>
            <a:chExt cx="2229524" cy="256041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D83743B-81D0-479D-81B1-883C6FF584CF}"/>
                </a:ext>
              </a:extLst>
            </p:cNvPr>
            <p:cNvGrpSpPr/>
            <p:nvPr/>
          </p:nvGrpSpPr>
          <p:grpSpPr>
            <a:xfrm>
              <a:off x="3174863" y="2089398"/>
              <a:ext cx="2225478" cy="962695"/>
              <a:chOff x="4741122" y="3255993"/>
              <a:chExt cx="2271039" cy="1060398"/>
            </a:xfrm>
          </p:grpSpPr>
          <p:sp>
            <p:nvSpPr>
              <p:cNvPr id="50" name="Text Box 15">
                <a:extLst>
                  <a:ext uri="{FF2B5EF4-FFF2-40B4-BE49-F238E27FC236}">
                    <a16:creationId xmlns:a16="http://schemas.microsoft.com/office/drawing/2014/main" id="{C3F53349-EADB-490E-88A4-139AE2889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307940"/>
                <a:ext cx="1851125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测试用例与用户手册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 Box 19">
                <a:extLst>
                  <a:ext uri="{FF2B5EF4-FFF2-40B4-BE49-F238E27FC236}">
                    <a16:creationId xmlns:a16="http://schemas.microsoft.com/office/drawing/2014/main" id="{C4A39358-3865-4522-92B8-6E1E2F2615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1036" y="3902991"/>
                <a:ext cx="1754198" cy="339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898489"/>
                <a:r>
                  <a:rPr lang="zh-CN" altLang="en-US" sz="1400" dirty="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需求优先级</a:t>
                </a:r>
                <a:endPara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7CDC82C-16AD-40DB-A88E-E332B4B29C11}"/>
                  </a:ext>
                </a:extLst>
              </p:cNvPr>
              <p:cNvSpPr/>
              <p:nvPr/>
            </p:nvSpPr>
            <p:spPr>
              <a:xfrm>
                <a:off x="4741122" y="3255993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7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FCC20507-6FD2-42E6-9581-F8A302499709}"/>
                  </a:ext>
                </a:extLst>
              </p:cNvPr>
              <p:cNvSpPr/>
              <p:nvPr/>
            </p:nvSpPr>
            <p:spPr>
              <a:xfrm>
                <a:off x="4741122" y="3839675"/>
                <a:ext cx="415787" cy="476716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noFill/>
                <a:prstDash val="solid"/>
              </a:ln>
              <a:effectLst/>
            </p:spPr>
            <p:txBody>
              <a:bodyPr wrap="square" rtlCol="0" anchor="ctr">
                <a:spAutoFit/>
              </a:bodyPr>
              <a:lstStyle/>
              <a:p>
                <a:pPr algn="ctr" defTabSz="898489"/>
                <a:r>
                  <a:rPr lang="en-US" altLang="zh-CN" sz="1400" b="1" dirty="0">
                    <a:solidFill>
                      <a:prstClr val="white"/>
                    </a:solidFill>
                    <a:latin typeface="微软雅黑" pitchFamily="34" charset="-122"/>
                    <a:ea typeface="宋体" panose="02010600030101010101" pitchFamily="2" charset="-122"/>
                    <a:cs typeface="Lao UI" pitchFamily="34" charset="0"/>
                  </a:rPr>
                  <a:t>8</a:t>
                </a:r>
                <a:endParaRPr lang="zh-CN" altLang="en-US" sz="1568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endParaRPr>
              </a:p>
            </p:txBody>
          </p: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549C889-D8FA-4C65-8C32-96DED612F97B}"/>
                </a:ext>
              </a:extLst>
            </p:cNvPr>
            <p:cNvSpPr/>
            <p:nvPr/>
          </p:nvSpPr>
          <p:spPr>
            <a:xfrm>
              <a:off x="3174863" y="3131951"/>
              <a:ext cx="407448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9</a:t>
              </a:r>
              <a:endParaRPr lang="zh-CN" altLang="en-US" sz="1568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62" name="Text Box 4">
              <a:extLst>
                <a:ext uri="{FF2B5EF4-FFF2-40B4-BE49-F238E27FC236}">
                  <a16:creationId xmlns:a16="http://schemas.microsoft.com/office/drawing/2014/main" id="{A62FBE27-E5BE-481E-86C5-0E4BAF8E7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353" y="3193109"/>
              <a:ext cx="1719006" cy="31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en-US" altLang="zh-CN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CCB</a:t>
              </a:r>
              <a:r>
                <a:rPr lang="zh-CN" altLang="en-US" sz="140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章程</a:t>
              </a:r>
              <a:endParaRPr lang="zh-CN" altLang="zh-CN" sz="147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Text Box 8">
              <a:extLst>
                <a:ext uri="{FF2B5EF4-FFF2-40B4-BE49-F238E27FC236}">
                  <a16:creationId xmlns:a16="http://schemas.microsoft.com/office/drawing/2014/main" id="{44CFA77F-1E47-45AB-8E10-B8F02EF69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353" y="3742319"/>
              <a:ext cx="1719006" cy="318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可行性分析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AC0F3D7-7A60-4C1E-8393-AA49C89BB0AD}"/>
                </a:ext>
              </a:extLst>
            </p:cNvPr>
            <p:cNvSpPr/>
            <p:nvPr/>
          </p:nvSpPr>
          <p:spPr>
            <a:xfrm>
              <a:off x="3174862" y="3725098"/>
              <a:ext cx="407446" cy="36787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endParaRPr lang="zh-CN" altLang="en-US" sz="11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B405D70-5D75-433A-8929-F4FB04386081}"/>
                </a:ext>
              </a:extLst>
            </p:cNvPr>
            <p:cNvSpPr txBox="1"/>
            <p:nvPr/>
          </p:nvSpPr>
          <p:spPr>
            <a:xfrm>
              <a:off x="3170817" y="3734624"/>
              <a:ext cx="389850" cy="33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70" b="1" dirty="0">
                  <a:solidFill>
                    <a:schemeClr val="bg1"/>
                  </a:solidFill>
                </a:rPr>
                <a:t>10</a:t>
              </a:r>
              <a:endParaRPr lang="zh-CN" altLang="en-US" sz="157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Text Box 8">
              <a:extLst>
                <a:ext uri="{FF2B5EF4-FFF2-40B4-BE49-F238E27FC236}">
                  <a16:creationId xmlns:a16="http://schemas.microsoft.com/office/drawing/2014/main" id="{AAE44EE9-FA8B-472E-84BD-71A56F970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926" y="1582237"/>
              <a:ext cx="1719006" cy="318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898489"/>
              <a:r>
                <a:rPr lang="zh-CN" altLang="en-US" sz="1470" dirty="0">
                  <a:solidFill>
                    <a:srgbClr val="5F5F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界面原型</a:t>
              </a: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595496C-E63B-4B91-9F1E-549D03E748FB}"/>
                </a:ext>
              </a:extLst>
            </p:cNvPr>
            <p:cNvSpPr/>
            <p:nvPr/>
          </p:nvSpPr>
          <p:spPr>
            <a:xfrm>
              <a:off x="3181436" y="1532557"/>
              <a:ext cx="407446" cy="432792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 defTabSz="898489"/>
              <a:r>
                <a:rPr lang="en-US" altLang="zh-CN" sz="1400" b="1" dirty="0">
                  <a:solidFill>
                    <a:prstClr val="white"/>
                  </a:solidFill>
                  <a:latin typeface="微软雅黑" pitchFamily="34" charset="-122"/>
                  <a:ea typeface="宋体" panose="02010600030101010101" pitchFamily="2" charset="-122"/>
                  <a:cs typeface="Lao UI" pitchFamily="34" charset="0"/>
                </a:rPr>
                <a:t>6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宋体" panose="02010600030101010101" pitchFamily="2" charset="-122"/>
                <a:cs typeface="Lao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5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07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800" y="2896209"/>
            <a:ext cx="3971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测试用例及用户手册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5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A5FF3CC-399C-4BA5-8B24-DF2D8FF2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09429"/>
              </p:ext>
            </p:extLst>
          </p:nvPr>
        </p:nvGraphicFramePr>
        <p:xfrm>
          <a:off x="762515" y="921809"/>
          <a:ext cx="7474507" cy="388693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81508">
                  <a:extLst>
                    <a:ext uri="{9D8B030D-6E8A-4147-A177-3AD203B41FA5}">
                      <a16:colId xmlns:a16="http://schemas.microsoft.com/office/drawing/2014/main" val="2044375954"/>
                    </a:ext>
                  </a:extLst>
                </a:gridCol>
                <a:gridCol w="216529">
                  <a:extLst>
                    <a:ext uri="{9D8B030D-6E8A-4147-A177-3AD203B41FA5}">
                      <a16:colId xmlns:a16="http://schemas.microsoft.com/office/drawing/2014/main" val="1326380986"/>
                    </a:ext>
                  </a:extLst>
                </a:gridCol>
                <a:gridCol w="4776470">
                  <a:extLst>
                    <a:ext uri="{9D8B030D-6E8A-4147-A177-3AD203B41FA5}">
                      <a16:colId xmlns:a16="http://schemas.microsoft.com/office/drawing/2014/main" val="183385522"/>
                    </a:ext>
                  </a:extLst>
                </a:gridCol>
              </a:tblGrid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测试用例编号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TC-G-6-01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586780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测试用例名称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编辑轮播图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467290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用例来源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编辑轮播图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279656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参与者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管理员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737873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测试方法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黑盒测试</a:t>
                      </a:r>
                      <a:r>
                        <a:rPr lang="en-US" sz="1400">
                          <a:effectLst/>
                        </a:rPr>
                        <a:t>-</a:t>
                      </a:r>
                      <a:r>
                        <a:rPr lang="zh-CN" sz="1400">
                          <a:effectLst/>
                        </a:rPr>
                        <a:t>等价类划分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87326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前置条件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管理员登陆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913378"/>
                  </a:ext>
                </a:extLst>
              </a:tr>
              <a:tr h="382348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场景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管理员在首页点击轮播图的编辑按钮，进入编辑界面修改轮播图。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846891"/>
                  </a:ext>
                </a:extLst>
              </a:tr>
              <a:tr h="191174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测试目的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测试管理员能否在主页修改轮播图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788063"/>
                  </a:ext>
                </a:extLst>
              </a:tr>
              <a:tr h="801003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初始条件和背景：</a:t>
                      </a:r>
                      <a:r>
                        <a:rPr lang="zh-CN" altLang="en-US" sz="1400" dirty="0">
                          <a:effectLst/>
                        </a:rPr>
                        <a:t>联网并打开网页</a:t>
                      </a:r>
                      <a:endParaRPr lang="zh-CN" sz="14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系统：</a:t>
                      </a:r>
                      <a:r>
                        <a:rPr lang="en-US" sz="1400" dirty="0">
                          <a:effectLst/>
                        </a:rPr>
                        <a:t>WEB</a:t>
                      </a:r>
                      <a:r>
                        <a:rPr lang="zh-CN" sz="1400" dirty="0">
                          <a:effectLst/>
                        </a:rPr>
                        <a:t>端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注释：无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3492"/>
                  </a:ext>
                </a:extLst>
              </a:tr>
              <a:tr h="31225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操作步骤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预期结果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75305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点击首页轮播图上编辑按钮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进入轮播图编辑界面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59123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点击图片上编辑按钮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显示图片编辑界面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848078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点击选择图片按钮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显示图片路径选择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04964"/>
                  </a:ext>
                </a:extLst>
              </a:tr>
              <a:tr h="19117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点击确认上传</a:t>
                      </a:r>
                      <a:endParaRPr lang="zh-CN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回到轮播图编辑界面</a:t>
                      </a: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42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6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AFF019-C8E8-40CC-A49C-BFF539884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59" y="55963"/>
            <a:ext cx="5958860" cy="49843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68BEB4-3A32-486A-82AC-FDBA21FB3B39}"/>
              </a:ext>
            </a:extLst>
          </p:cNvPr>
          <p:cNvSpPr txBox="1"/>
          <p:nvPr/>
        </p:nvSpPr>
        <p:spPr>
          <a:xfrm>
            <a:off x="511811" y="171006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轮播图编辑用户手册</a:t>
            </a:r>
          </a:p>
        </p:txBody>
      </p:sp>
    </p:spTree>
    <p:extLst>
      <p:ext uri="{BB962C8B-B14F-4D97-AF65-F5344CB8AC3E}">
        <p14:creationId xmlns:p14="http://schemas.microsoft.com/office/powerpoint/2010/main" val="1407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08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402" y="2896209"/>
            <a:ext cx="26847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0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F6A41-94AC-4A7F-B45C-12E65861A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63" y="978144"/>
            <a:ext cx="7190509" cy="38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09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785" y="2896209"/>
            <a:ext cx="18179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en-US" altLang="zh-CN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章程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6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4" name="文本框 96">
            <a:extLst>
              <a:ext uri="{FF2B5EF4-FFF2-40B4-BE49-F238E27FC236}">
                <a16:creationId xmlns:a16="http://schemas.microsoft.com/office/drawing/2014/main" id="{3875B80C-8D78-4F35-B45B-BFD04A74C2B8}"/>
              </a:ext>
            </a:extLst>
          </p:cNvPr>
          <p:cNvSpPr txBox="1"/>
          <p:nvPr/>
        </p:nvSpPr>
        <p:spPr>
          <a:xfrm>
            <a:off x="1038148" y="458209"/>
            <a:ext cx="37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主要干系人</a:t>
            </a: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8B2C79D5-9F66-4B97-B057-4DBEFC37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53815"/>
              </p:ext>
            </p:extLst>
          </p:nvPr>
        </p:nvGraphicFramePr>
        <p:xfrm>
          <a:off x="725546" y="936310"/>
          <a:ext cx="7548445" cy="373591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04129">
                  <a:extLst>
                    <a:ext uri="{9D8B030D-6E8A-4147-A177-3AD203B41FA5}">
                      <a16:colId xmlns:a16="http://schemas.microsoft.com/office/drawing/2014/main" val="4215666797"/>
                    </a:ext>
                  </a:extLst>
                </a:gridCol>
                <a:gridCol w="1343438">
                  <a:extLst>
                    <a:ext uri="{9D8B030D-6E8A-4147-A177-3AD203B41FA5}">
                      <a16:colId xmlns:a16="http://schemas.microsoft.com/office/drawing/2014/main" val="2479259170"/>
                    </a:ext>
                  </a:extLst>
                </a:gridCol>
                <a:gridCol w="992706">
                  <a:extLst>
                    <a:ext uri="{9D8B030D-6E8A-4147-A177-3AD203B41FA5}">
                      <a16:colId xmlns:a16="http://schemas.microsoft.com/office/drawing/2014/main" val="2818387365"/>
                    </a:ext>
                  </a:extLst>
                </a:gridCol>
                <a:gridCol w="1151366">
                  <a:extLst>
                    <a:ext uri="{9D8B030D-6E8A-4147-A177-3AD203B41FA5}">
                      <a16:colId xmlns:a16="http://schemas.microsoft.com/office/drawing/2014/main" val="3951283140"/>
                    </a:ext>
                  </a:extLst>
                </a:gridCol>
                <a:gridCol w="1813288">
                  <a:extLst>
                    <a:ext uri="{9D8B030D-6E8A-4147-A177-3AD203B41FA5}">
                      <a16:colId xmlns:a16="http://schemas.microsoft.com/office/drawing/2014/main" val="2190985977"/>
                    </a:ext>
                  </a:extLst>
                </a:gridCol>
                <a:gridCol w="1643518">
                  <a:extLst>
                    <a:ext uri="{9D8B030D-6E8A-4147-A177-3AD203B41FA5}">
                      <a16:colId xmlns:a16="http://schemas.microsoft.com/office/drawing/2014/main" val="1795121812"/>
                    </a:ext>
                  </a:extLst>
                </a:gridCol>
              </a:tblGrid>
              <a:tr h="1894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姓名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角色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手机号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微信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邮箱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所在地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665904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CCB</a:t>
                      </a:r>
                      <a:r>
                        <a:rPr lang="zh-CN" sz="1600" kern="100">
                          <a:effectLst/>
                        </a:rPr>
                        <a:t>主席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17367073386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xch752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31603158@stu.zucc.edu.cn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明德</a:t>
                      </a:r>
                      <a:r>
                        <a:rPr lang="en-US" sz="1600" kern="100">
                          <a:effectLst/>
                        </a:rPr>
                        <a:t>B3-308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143407"/>
                  </a:ext>
                </a:extLst>
              </a:tr>
              <a:tr h="78315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杨枨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任务下达者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客户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教师用户代表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13357102333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HolleyYang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yangc@zucc.edu.cn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理四 </a:t>
                      </a:r>
                      <a:r>
                        <a:rPr lang="en-US" sz="1600" kern="100">
                          <a:effectLst/>
                        </a:rPr>
                        <a:t>504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4298889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侯宏仑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任务下达者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客户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13071858629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Tuuuuuuudou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houhl@zucc.edu.cn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理四 </a:t>
                      </a:r>
                      <a:r>
                        <a:rPr lang="en-US" sz="1600" kern="100">
                          <a:effectLst/>
                        </a:rPr>
                        <a:t>501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7257127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王飞刚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学生用户群代表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15988139345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steel_wfg_97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31601408@stu.zucc.edu.cn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弘毅</a:t>
                      </a:r>
                      <a:r>
                        <a:rPr lang="en-US" sz="1600" kern="100">
                          <a:effectLst/>
                        </a:rPr>
                        <a:t>B1-615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603404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陈尚辉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管理员用户代表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18782934858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csui_26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u="sng" kern="100">
                          <a:effectLst/>
                          <a:hlinkClick r:id="rId4"/>
                        </a:rPr>
                        <a:t>287256264@qq.com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惟学楼</a:t>
                      </a:r>
                      <a:r>
                        <a:rPr lang="en-US" sz="1600" kern="100">
                          <a:effectLst/>
                        </a:rPr>
                        <a:t>B1-103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468174"/>
                  </a:ext>
                </a:extLst>
              </a:tr>
              <a:tr h="387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冯炫霖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r>
                        <a:rPr lang="en-US" sz="1600" kern="100">
                          <a:effectLst/>
                        </a:rPr>
                        <a:t>/</a:t>
                      </a:r>
                      <a:r>
                        <a:rPr lang="zh-CN" sz="1600" kern="100">
                          <a:effectLst/>
                        </a:rPr>
                        <a:t>游客用户代表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13588898527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Fxl_ninetyElight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603859151@qq.com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致远</a:t>
                      </a:r>
                      <a:r>
                        <a:rPr lang="en-US" sz="1600" kern="100" dirty="0">
                          <a:effectLst/>
                        </a:rPr>
                        <a:t>B2-522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98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37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职权描述</a:t>
            </a: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36BC6238-7F82-49B8-B7D0-92BD1F42E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82757"/>
              </p:ext>
            </p:extLst>
          </p:nvPr>
        </p:nvGraphicFramePr>
        <p:xfrm>
          <a:off x="643865" y="995415"/>
          <a:ext cx="7711807" cy="382543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88535">
                  <a:extLst>
                    <a:ext uri="{9D8B030D-6E8A-4147-A177-3AD203B41FA5}">
                      <a16:colId xmlns:a16="http://schemas.microsoft.com/office/drawing/2014/main" val="2298415413"/>
                    </a:ext>
                  </a:extLst>
                </a:gridCol>
                <a:gridCol w="4168207">
                  <a:extLst>
                    <a:ext uri="{9D8B030D-6E8A-4147-A177-3AD203B41FA5}">
                      <a16:colId xmlns:a16="http://schemas.microsoft.com/office/drawing/2014/main" val="3230838262"/>
                    </a:ext>
                  </a:extLst>
                </a:gridCol>
                <a:gridCol w="2655065">
                  <a:extLst>
                    <a:ext uri="{9D8B030D-6E8A-4147-A177-3AD203B41FA5}">
                      <a16:colId xmlns:a16="http://schemas.microsoft.com/office/drawing/2014/main" val="379965663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角色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描述和职责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人员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537536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变更控制委员会主席 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92365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变更控制委员会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变更控制委员会针对某一具体项目决定是批准还是驳回提出的变更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夏昌灏、沈启航、叶柏成、杨以恒、徐哲远、骆佳俊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7530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评估者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受</a:t>
                      </a:r>
                      <a:r>
                        <a:rPr lang="en-US" sz="1600" kern="100">
                          <a:effectLst/>
                        </a:rPr>
                        <a:t>CCB</a:t>
                      </a:r>
                      <a:r>
                        <a:rPr lang="zh-CN" sz="1600" kern="100">
                          <a:effectLst/>
                        </a:rPr>
                        <a:t>主席要求负责完成变更影响分析的人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805507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修改者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针对批准的变更请求，负责完成产品修改的人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沈启航、叶柏成、杨以恒、徐哲远、骆佳俊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7878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提交者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提交新变更请求的人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客户、各用户代表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65809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请求接收者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最初接收新提交变更请求的人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沈启航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817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验证者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>
                          <a:effectLst/>
                        </a:rPr>
                        <a:t>验证变更是否已正确实现的人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夏昌灏、沈启航、叶柏成、杨以恒、徐哲远、骆佳俊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377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项目工作流程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3F26C-7C50-4432-9BB5-8923FBA6BCFA}"/>
              </a:ext>
            </a:extLst>
          </p:cNvPr>
          <p:cNvPicPr/>
          <p:nvPr/>
        </p:nvPicPr>
        <p:blipFill rotWithShape="1">
          <a:blip r:embed="rId4"/>
          <a:srcRect l="23570" t="19372" r="16476" b="17781"/>
          <a:stretch/>
        </p:blipFill>
        <p:spPr bwMode="auto">
          <a:xfrm>
            <a:off x="1471563" y="907600"/>
            <a:ext cx="6056411" cy="4014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56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10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895" y="2896818"/>
            <a:ext cx="23697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3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01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367" y="2883965"/>
            <a:ext cx="31048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里程碑相关任务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B4BE089-A13C-493C-A97F-AFBB15754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26839"/>
              </p:ext>
            </p:extLst>
          </p:nvPr>
        </p:nvGraphicFramePr>
        <p:xfrm>
          <a:off x="966356" y="983008"/>
          <a:ext cx="6899563" cy="389466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8535">
                  <a:extLst>
                    <a:ext uri="{9D8B030D-6E8A-4147-A177-3AD203B41FA5}">
                      <a16:colId xmlns:a16="http://schemas.microsoft.com/office/drawing/2014/main" val="1272987901"/>
                    </a:ext>
                  </a:extLst>
                </a:gridCol>
                <a:gridCol w="167201">
                  <a:extLst>
                    <a:ext uri="{9D8B030D-6E8A-4147-A177-3AD203B41FA5}">
                      <a16:colId xmlns:a16="http://schemas.microsoft.com/office/drawing/2014/main" val="2843931689"/>
                    </a:ext>
                  </a:extLst>
                </a:gridCol>
                <a:gridCol w="1000655">
                  <a:extLst>
                    <a:ext uri="{9D8B030D-6E8A-4147-A177-3AD203B41FA5}">
                      <a16:colId xmlns:a16="http://schemas.microsoft.com/office/drawing/2014/main" val="2889904025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582850859"/>
                    </a:ext>
                  </a:extLst>
                </a:gridCol>
                <a:gridCol w="1073452">
                  <a:extLst>
                    <a:ext uri="{9D8B030D-6E8A-4147-A177-3AD203B41FA5}">
                      <a16:colId xmlns:a16="http://schemas.microsoft.com/office/drawing/2014/main" val="2407050421"/>
                    </a:ext>
                  </a:extLst>
                </a:gridCol>
                <a:gridCol w="684206">
                  <a:extLst>
                    <a:ext uri="{9D8B030D-6E8A-4147-A177-3AD203B41FA5}">
                      <a16:colId xmlns:a16="http://schemas.microsoft.com/office/drawing/2014/main" val="2806090909"/>
                    </a:ext>
                  </a:extLst>
                </a:gridCol>
                <a:gridCol w="1757658">
                  <a:extLst>
                    <a:ext uri="{9D8B030D-6E8A-4147-A177-3AD203B41FA5}">
                      <a16:colId xmlns:a16="http://schemas.microsoft.com/office/drawing/2014/main" val="1999318889"/>
                    </a:ext>
                  </a:extLst>
                </a:gridCol>
              </a:tblGrid>
              <a:tr h="3431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软件工程系列课程教学辅助网站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项目经理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PRD-2018-G03</a:t>
                      </a:r>
                      <a:r>
                        <a:rPr lang="zh-CN" sz="1200" kern="100" dirty="0">
                          <a:effectLst/>
                        </a:rPr>
                        <a:t>项目经理沈启航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PRD-2018-G03</a:t>
                      </a:r>
                      <a:r>
                        <a:rPr lang="zh-CN" sz="1200" kern="100">
                          <a:effectLst/>
                        </a:rPr>
                        <a:t>项目经理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沈启航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842116365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变更编号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RC-001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75726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变更类型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软件需求变更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87408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变更申请人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管理员用户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陈尚辉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申请时间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2019/01/06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1348084510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最终建议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后台添加管理编辑网站首页轮播图的功能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11057"/>
                  </a:ext>
                </a:extLst>
              </a:tr>
              <a:tr h="12936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变更描述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209"/>
                  </a:ext>
                </a:extLst>
              </a:tr>
              <a:tr h="3431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管理员无法对网站首页的轮播图进行操作</a:t>
                      </a: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40492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变更后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84853"/>
                  </a:ext>
                </a:extLst>
              </a:tr>
              <a:tr h="2363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管理员可以通过后台添加管理编辑对网站首页的轮播图</a:t>
                      </a: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583134"/>
                  </a:ext>
                </a:extLst>
              </a:tr>
              <a:tr h="12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影响分析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（详情见附录 </a:t>
                      </a:r>
                      <a:r>
                        <a:rPr lang="en-US" sz="1200" kern="100">
                          <a:effectLst/>
                        </a:rPr>
                        <a:t>RC-001 </a:t>
                      </a:r>
                      <a:r>
                        <a:rPr lang="zh-CN" sz="1200" kern="100">
                          <a:effectLst/>
                        </a:rPr>
                        <a:t>需求变更影响报告）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74453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CCB</a:t>
                      </a:r>
                      <a:r>
                        <a:rPr lang="zh-CN" sz="1200" kern="100">
                          <a:effectLst/>
                        </a:rPr>
                        <a:t>意见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同意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48301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夏昌灏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2019</a:t>
                      </a:r>
                      <a:r>
                        <a:rPr lang="zh-CN" sz="1200" kern="100">
                          <a:effectLst/>
                        </a:rPr>
                        <a:t>年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r>
                        <a:rPr lang="en-US" sz="1200" kern="100">
                          <a:effectLst/>
                        </a:rPr>
                        <a:t>8</a:t>
                      </a:r>
                      <a:r>
                        <a:rPr lang="zh-CN" sz="1200" kern="100">
                          <a:effectLst/>
                        </a:rPr>
                        <a:t>日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066070368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开发者意见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 anchor="ctr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700626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4187384148"/>
                  </a:ext>
                </a:extLst>
              </a:tr>
              <a:tr h="1293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62998"/>
                  </a:ext>
                </a:extLst>
              </a:tr>
              <a:tr h="129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签字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3049431066"/>
                  </a:ext>
                </a:extLst>
              </a:tr>
              <a:tr h="129369"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变更配置项验证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5723"/>
                  </a:ext>
                </a:extLst>
              </a:tr>
              <a:tr h="22877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变更配置项验证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责任人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责任人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完成日期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版本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审核结果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247214961"/>
                  </a:ext>
                </a:extLst>
              </a:tr>
              <a:tr h="12936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　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　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　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24" marR="49024" marT="0" marB="0"/>
                </a:tc>
                <a:extLst>
                  <a:ext uri="{0D108BD9-81ED-4DB2-BD59-A6C34878D82A}">
                    <a16:rowId xmlns:a16="http://schemas.microsoft.com/office/drawing/2014/main" val="3886446815"/>
                  </a:ext>
                </a:extLst>
              </a:tr>
            </a:tbl>
          </a:graphicData>
        </a:graphic>
      </p:graphicFrame>
      <p:sp>
        <p:nvSpPr>
          <p:cNvPr id="4" name="文本框 96">
            <a:extLst>
              <a:ext uri="{FF2B5EF4-FFF2-40B4-BE49-F238E27FC236}">
                <a16:creationId xmlns:a16="http://schemas.microsoft.com/office/drawing/2014/main" id="{716A02B7-A7E4-4B32-A8BA-236449D8F54F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0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4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11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2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软件需求变更申请表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ED64D9D-16D6-4F1F-AF52-E622302D8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90944"/>
              </p:ext>
            </p:extLst>
          </p:nvPr>
        </p:nvGraphicFramePr>
        <p:xfrm>
          <a:off x="1155895" y="907600"/>
          <a:ext cx="6878783" cy="399554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45377">
                  <a:extLst>
                    <a:ext uri="{9D8B030D-6E8A-4147-A177-3AD203B41FA5}">
                      <a16:colId xmlns:a16="http://schemas.microsoft.com/office/drawing/2014/main" val="1069989896"/>
                    </a:ext>
                  </a:extLst>
                </a:gridCol>
                <a:gridCol w="1164339">
                  <a:extLst>
                    <a:ext uri="{9D8B030D-6E8A-4147-A177-3AD203B41FA5}">
                      <a16:colId xmlns:a16="http://schemas.microsoft.com/office/drawing/2014/main" val="358952152"/>
                    </a:ext>
                  </a:extLst>
                </a:gridCol>
                <a:gridCol w="1164339">
                  <a:extLst>
                    <a:ext uri="{9D8B030D-6E8A-4147-A177-3AD203B41FA5}">
                      <a16:colId xmlns:a16="http://schemas.microsoft.com/office/drawing/2014/main" val="919469749"/>
                    </a:ext>
                  </a:extLst>
                </a:gridCol>
                <a:gridCol w="1752364">
                  <a:extLst>
                    <a:ext uri="{9D8B030D-6E8A-4147-A177-3AD203B41FA5}">
                      <a16:colId xmlns:a16="http://schemas.microsoft.com/office/drawing/2014/main" val="1309801749"/>
                    </a:ext>
                  </a:extLst>
                </a:gridCol>
                <a:gridCol w="1752364">
                  <a:extLst>
                    <a:ext uri="{9D8B030D-6E8A-4147-A177-3AD203B41FA5}">
                      <a16:colId xmlns:a16="http://schemas.microsoft.com/office/drawing/2014/main" val="405478375"/>
                    </a:ext>
                  </a:extLst>
                </a:gridCol>
              </a:tblGrid>
              <a:tr h="4725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项目名称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软件工程系列课程教学辅助网站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项目经理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PRD-2018-G03</a:t>
                      </a:r>
                      <a:r>
                        <a:rPr lang="zh-CN" sz="1400" kern="100" dirty="0">
                          <a:effectLst/>
                        </a:rPr>
                        <a:t>项目经理沈启航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377867077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变更编号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RC-001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0019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变更类型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软件需求变更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93616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变更申请人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管理员用户</a:t>
                      </a:r>
                      <a:r>
                        <a:rPr lang="en-US" sz="1400" kern="100" dirty="0">
                          <a:effectLst/>
                        </a:rPr>
                        <a:t>-</a:t>
                      </a:r>
                      <a:r>
                        <a:rPr lang="zh-CN" sz="1400" kern="100" dirty="0">
                          <a:effectLst/>
                        </a:rPr>
                        <a:t>陈尚辉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申请时间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2019/01/06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2762308477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最终建议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后台添加管理编辑网站首页轮播图的功能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78024"/>
                  </a:ext>
                </a:extLst>
              </a:tr>
              <a:tr h="178157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变更描述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8835"/>
                  </a:ext>
                </a:extLst>
              </a:tr>
              <a:tr h="2790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管理员无法对网站首页的轮播图进行操作</a:t>
                      </a: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025128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变更后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00257"/>
                  </a:ext>
                </a:extLst>
              </a:tr>
              <a:tr h="2568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管理员可以通过后台添加管理编辑对网站首页的轮播图</a:t>
                      </a: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650893"/>
                  </a:ext>
                </a:extLst>
              </a:tr>
              <a:tr h="17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影响分析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（详情见附录 </a:t>
                      </a:r>
                      <a:r>
                        <a:rPr lang="en-US" sz="1400" kern="100">
                          <a:effectLst/>
                        </a:rPr>
                        <a:t>RC-001 </a:t>
                      </a:r>
                      <a:r>
                        <a:rPr lang="zh-CN" sz="1400" kern="100">
                          <a:effectLst/>
                        </a:rPr>
                        <a:t>需求变更影响报告）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73172"/>
                  </a:ext>
                </a:extLst>
              </a:tr>
              <a:tr h="17815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意见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同意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36176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签字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夏昌灏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2019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月</a:t>
                      </a:r>
                      <a:r>
                        <a:rPr lang="en-US" sz="1400" kern="100">
                          <a:effectLst/>
                        </a:rPr>
                        <a:t>8</a:t>
                      </a:r>
                      <a:r>
                        <a:rPr lang="zh-CN" sz="1400" kern="100">
                          <a:effectLst/>
                        </a:rPr>
                        <a:t>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25294987"/>
                  </a:ext>
                </a:extLst>
              </a:tr>
              <a:tr h="17815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gridSpan="4">
                  <a:txBody>
                    <a:bodyPr/>
                    <a:lstStyle/>
                    <a:p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33983"/>
                  </a:ext>
                </a:extLst>
              </a:tr>
              <a:tr h="17815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签字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日期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1532506447"/>
                  </a:ext>
                </a:extLst>
              </a:tr>
              <a:tr h="178157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变更配置项验证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09948"/>
                  </a:ext>
                </a:extLst>
              </a:tr>
              <a:tr h="3150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变更配置项验证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责任人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完成日期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版本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审核结果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338" marR="53338" marT="0" marB="0"/>
                </a:tc>
                <a:extLst>
                  <a:ext uri="{0D108BD9-81ED-4DB2-BD59-A6C34878D82A}">
                    <a16:rowId xmlns:a16="http://schemas.microsoft.com/office/drawing/2014/main" val="184670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6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12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06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需求变更影响报告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ECE4FA7-ABDE-43EB-B4B2-CB1FAA7C7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084243"/>
              </p:ext>
            </p:extLst>
          </p:nvPr>
        </p:nvGraphicFramePr>
        <p:xfrm>
          <a:off x="738260" y="1007918"/>
          <a:ext cx="7523018" cy="37904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3140011198"/>
                    </a:ext>
                  </a:extLst>
                </a:gridCol>
                <a:gridCol w="2142774">
                  <a:extLst>
                    <a:ext uri="{9D8B030D-6E8A-4147-A177-3AD203B41FA5}">
                      <a16:colId xmlns:a16="http://schemas.microsoft.com/office/drawing/2014/main" val="1945641779"/>
                    </a:ext>
                  </a:extLst>
                </a:gridCol>
                <a:gridCol w="496517">
                  <a:extLst>
                    <a:ext uri="{9D8B030D-6E8A-4147-A177-3AD203B41FA5}">
                      <a16:colId xmlns:a16="http://schemas.microsoft.com/office/drawing/2014/main" val="96347584"/>
                    </a:ext>
                  </a:extLst>
                </a:gridCol>
                <a:gridCol w="475472">
                  <a:extLst>
                    <a:ext uri="{9D8B030D-6E8A-4147-A177-3AD203B41FA5}">
                      <a16:colId xmlns:a16="http://schemas.microsoft.com/office/drawing/2014/main" val="424528895"/>
                    </a:ext>
                  </a:extLst>
                </a:gridCol>
                <a:gridCol w="574009">
                  <a:extLst>
                    <a:ext uri="{9D8B030D-6E8A-4147-A177-3AD203B41FA5}">
                      <a16:colId xmlns:a16="http://schemas.microsoft.com/office/drawing/2014/main" val="3782720951"/>
                    </a:ext>
                  </a:extLst>
                </a:gridCol>
                <a:gridCol w="1984664">
                  <a:extLst>
                    <a:ext uri="{9D8B030D-6E8A-4147-A177-3AD203B41FA5}">
                      <a16:colId xmlns:a16="http://schemas.microsoft.com/office/drawing/2014/main" val="1448731267"/>
                    </a:ext>
                  </a:extLst>
                </a:gridCol>
              </a:tblGrid>
              <a:tr h="2424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软件工程系列课程辅助网站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项目经理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</a:rPr>
                        <a:t>PRD-2018-G03</a:t>
                      </a:r>
                      <a:r>
                        <a:rPr lang="zh-CN" sz="700" kern="100" dirty="0">
                          <a:effectLst/>
                        </a:rPr>
                        <a:t>项目经理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effectLst/>
                        </a:rPr>
                        <a:t>沈启航</a:t>
                      </a:r>
                      <a:endParaRPr lang="zh-CN" sz="7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沈启航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706744644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变更编号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RC-001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1752058457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变更类型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软件需求变更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127278786"/>
                  </a:ext>
                </a:extLst>
              </a:tr>
              <a:tr h="1371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变更申请人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管理员用户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陈尚辉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申请时间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2019/01/06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7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2531250399"/>
                  </a:ext>
                </a:extLst>
              </a:tr>
              <a:tr h="15091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对当前项目的影响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该用例属于管理员用户独有用例，是由管理员用户代表提出的需求变更（</a:t>
                      </a:r>
                      <a:r>
                        <a:rPr lang="en-US" sz="1200" u="sng" dirty="0">
                          <a:effectLst/>
                          <a:hlinkClick r:id="rId4" action="ppaction://hlinkfile"/>
                        </a:rPr>
                        <a:t>STRQ</a:t>
                      </a:r>
                      <a:r>
                        <a:rPr lang="zh-CN" sz="1200" dirty="0">
                          <a:effectLst/>
                        </a:rPr>
                        <a:t>），但仅仅是首页轮播图功能对于其他用户来说只是界面变化，无相应的功能影响。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200" u="sng" dirty="0">
                          <a:effectLst/>
                          <a:hlinkClick r:id="rId5" action="ppaction://hlinkfile"/>
                        </a:rPr>
                        <a:t>时间成本</a:t>
                      </a:r>
                      <a:r>
                        <a:rPr lang="zh-CN" sz="1200" dirty="0">
                          <a:effectLst/>
                        </a:rPr>
                        <a:t>：预计增加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zh-CN" sz="1200" dirty="0">
                          <a:effectLst/>
                        </a:rPr>
                        <a:t>人</a:t>
                      </a: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zh-CN" sz="1200" dirty="0">
                          <a:effectLst/>
                        </a:rPr>
                        <a:t>小时工作时间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风险：对整体项目计划延期风险（高）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   </a:t>
                      </a:r>
                      <a:r>
                        <a:rPr lang="zh-CN" sz="1200" dirty="0">
                          <a:effectLst/>
                        </a:rPr>
                        <a:t>沟通不及时导致项目小范围失控（中）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    </a:t>
                      </a:r>
                      <a:r>
                        <a:rPr lang="zh-CN" sz="1200" kern="100" dirty="0">
                          <a:effectLst/>
                        </a:rPr>
                        <a:t>整体界面不美观（低）</a:t>
                      </a:r>
                    </a:p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技术：增加了</a:t>
                      </a:r>
                      <a:r>
                        <a:rPr lang="en-US" sz="1200" dirty="0">
                          <a:effectLst/>
                        </a:rPr>
                        <a:t>web</a:t>
                      </a:r>
                      <a:r>
                        <a:rPr lang="zh-CN" sz="1200" dirty="0">
                          <a:effectLst/>
                        </a:rPr>
                        <a:t>端后台的轮播图增加和修改，只在界面上做了变更，技术上可行</a:t>
                      </a: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endParaRPr lang="zh-CN" sz="1400" dirty="0">
                        <a:effectLst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2284586525"/>
                  </a:ext>
                </a:extLst>
              </a:tr>
              <a:tr h="4849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对项目工时的影响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因必须与各用户代表沟通确认，修改相应的文档、界面原型等，可能会对项目工时造成以下影响：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u="sng" kern="100" dirty="0" err="1">
                          <a:solidFill>
                            <a:srgbClr val="FF0000"/>
                          </a:solidFill>
                          <a:effectLst/>
                          <a:hlinkClick r:id="rId5" action="ppaction://hlinkfi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见影响工作量清单</a:t>
                      </a:r>
                      <a:endParaRPr lang="zh-C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3079180793"/>
                  </a:ext>
                </a:extLst>
              </a:tr>
              <a:tr h="2376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对项目成本的影响</a:t>
                      </a: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zh-CN" sz="1200" dirty="0">
                          <a:effectLst/>
                        </a:rPr>
                        <a:t>每个人都需要投入额外的时间，因此人力成本和相应的电、网成本会增加。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endParaRPr lang="zh-CN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553947914"/>
                  </a:ext>
                </a:extLst>
              </a:tr>
              <a:tr h="2964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对其他需求的影响</a:t>
                      </a:r>
                    </a:p>
                  </a:txBody>
                  <a:tcPr marL="48096" marR="48096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96" marR="48096" marT="0" marB="0"/>
                </a:tc>
                <a:extLst>
                  <a:ext uri="{0D108BD9-81ED-4DB2-BD59-A6C34878D82A}">
                    <a16:rowId xmlns:a16="http://schemas.microsoft.com/office/drawing/2014/main" val="186852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8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需求跟踪影响矩阵</a:t>
            </a:r>
          </a:p>
        </p:txBody>
      </p:sp>
      <p:pic>
        <p:nvPicPr>
          <p:cNvPr id="5" name="图片 4" descr="C:\Users\ybc\AppData\Local\Temp\1547181326(1).png">
            <a:extLst>
              <a:ext uri="{FF2B5EF4-FFF2-40B4-BE49-F238E27FC236}">
                <a16:creationId xmlns:a16="http://schemas.microsoft.com/office/drawing/2014/main" id="{2E463647-1CE7-4658-89C9-D1946789B06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7" y="1293541"/>
            <a:ext cx="7428863" cy="310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拟定变更的影响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E36D0-E892-4084-AE14-5A109903B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0" y="943676"/>
            <a:ext cx="605977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拟定变更的影响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C99DF-643C-41AB-B17F-FB765F9FB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0" y="1414775"/>
            <a:ext cx="550621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42" name="文本框 96">
            <a:extLst>
              <a:ext uri="{FF2B5EF4-FFF2-40B4-BE49-F238E27FC236}">
                <a16:creationId xmlns:a16="http://schemas.microsoft.com/office/drawing/2014/main" id="{8B6CAEB2-AEA2-4BAA-9674-AD9687033362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被提议的变更影响的系统元素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938E6-F50C-4804-BC8D-32C24B91C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65" y="248126"/>
            <a:ext cx="506800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13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077" y="2896209"/>
            <a:ext cx="24533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1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74BF62-675B-4CAE-A355-7881B64BE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1" y="662202"/>
            <a:ext cx="8999538" cy="40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A1B542FA-445A-4755-A903-A1ABBCCA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989B18-35D8-44BC-9FF4-B2769AD5B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188329"/>
              </p:ext>
            </p:extLst>
          </p:nvPr>
        </p:nvGraphicFramePr>
        <p:xfrm>
          <a:off x="360814" y="1074057"/>
          <a:ext cx="3902980" cy="352336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64580">
                  <a:extLst>
                    <a:ext uri="{9D8B030D-6E8A-4147-A177-3AD203B41FA5}">
                      <a16:colId xmlns:a16="http://schemas.microsoft.com/office/drawing/2014/main" val="2350962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10818015"/>
                    </a:ext>
                  </a:extLst>
                </a:gridCol>
              </a:tblGrid>
              <a:tr h="203971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zh-CN" sz="1400" dirty="0">
                          <a:effectLst/>
                        </a:rPr>
                        <a:t>工作量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u="sng" dirty="0">
                          <a:effectLst/>
                        </a:rPr>
                        <a:t>(</a:t>
                      </a:r>
                      <a:r>
                        <a:rPr lang="zh-CN" sz="1400" u="sng" dirty="0">
                          <a:effectLst/>
                        </a:rPr>
                        <a:t>社会必要劳动时间</a:t>
                      </a:r>
                      <a:r>
                        <a:rPr lang="en-US" sz="1400" u="sng" dirty="0">
                          <a:effectLst/>
                        </a:rPr>
                        <a:t>)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u="sng" dirty="0">
                          <a:effectLst/>
                        </a:rPr>
                        <a:t>任务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50854204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</a:t>
                      </a:r>
                      <a:r>
                        <a:rPr lang="en-US" sz="1400" dirty="0">
                          <a:effectLst/>
                        </a:rPr>
                        <a:t>SRS</a:t>
                      </a:r>
                      <a:r>
                        <a:rPr lang="zh-CN" sz="1400" dirty="0">
                          <a:effectLst/>
                        </a:rPr>
                        <a:t>或需求保存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42484029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开发和评估一个原型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11842397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创建新的设计组件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426371075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修改现有的设计组件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0243942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开发新的用户界面组件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04120253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修改现有的用户界面组件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93492795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开发新的用户文档和帮助屏幕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18546588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修改现有的用户文档和帮助屏幕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98176064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开发新的源代码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56546502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修改现有的源代码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986897521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许可和集成第三方软件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48291052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3h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修改构建文件和过程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85717555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编写新的单元和集成测试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76541110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F634E95-164D-42BE-900A-B42232C33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42709"/>
              </p:ext>
            </p:extLst>
          </p:nvPr>
        </p:nvGraphicFramePr>
        <p:xfrm>
          <a:off x="4667263" y="1397018"/>
          <a:ext cx="3902980" cy="32004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38704">
                  <a:extLst>
                    <a:ext uri="{9D8B030D-6E8A-4147-A177-3AD203B41FA5}">
                      <a16:colId xmlns:a16="http://schemas.microsoft.com/office/drawing/2014/main" val="1410847354"/>
                    </a:ext>
                  </a:extLst>
                </a:gridCol>
                <a:gridCol w="2664276">
                  <a:extLst>
                    <a:ext uri="{9D8B030D-6E8A-4147-A177-3AD203B41FA5}">
                      <a16:colId xmlns:a16="http://schemas.microsoft.com/office/drawing/2014/main" val="4121464155"/>
                    </a:ext>
                  </a:extLst>
                </a:gridCol>
              </a:tblGrid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修改现有的单元和集成测试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38178601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实施后执行单元和集成测试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965506436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0.1h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编写新的系统和验收测试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01774392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修改现有系统和验收测试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2351175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>
                          <a:effectLst/>
                        </a:rPr>
                        <a:t>修改自动测试套件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290874199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执行回归测试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154461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0h</a:t>
                      </a:r>
                      <a:endParaRPr lang="zh-CN" sz="14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开发新的报告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2459999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修改现有的报告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532107543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开发新的数据库元素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756260427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0.5h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修改现有数据库元素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51377586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开发新的数据文件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14560552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修改现有的数据文件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618766594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修改各种项目计划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3802628678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更新其他文档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2751626650"/>
                  </a:ext>
                </a:extLst>
              </a:tr>
              <a:tr h="10695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1h</a:t>
                      </a:r>
                      <a:endParaRPr lang="zh-CN" sz="14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0847" marR="40847" marT="0" marB="0"/>
                </a:tc>
                <a:tc>
                  <a:txBody>
                    <a:bodyPr/>
                    <a:lstStyle/>
                    <a:p>
                      <a:r>
                        <a:rPr lang="zh-CN" sz="1400" dirty="0">
                          <a:effectLst/>
                        </a:rPr>
                        <a:t>更新需求追溯矩阵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0847" marR="40847" marT="0" marB="0"/>
                </a:tc>
                <a:extLst>
                  <a:ext uri="{0D108BD9-81ED-4DB2-BD59-A6C34878D82A}">
                    <a16:rowId xmlns:a16="http://schemas.microsoft.com/office/drawing/2014/main" val="1012639319"/>
                  </a:ext>
                </a:extLst>
              </a:tr>
            </a:tbl>
          </a:graphicData>
        </a:graphic>
      </p:graphicFrame>
      <p:sp>
        <p:nvSpPr>
          <p:cNvPr id="7" name="文本框 96">
            <a:extLst>
              <a:ext uri="{FF2B5EF4-FFF2-40B4-BE49-F238E27FC236}">
                <a16:creationId xmlns:a16="http://schemas.microsoft.com/office/drawing/2014/main" id="{677F2388-CDE2-42B7-9721-C02173A2297D}"/>
              </a:ext>
            </a:extLst>
          </p:cNvPr>
          <p:cNvSpPr txBox="1"/>
          <p:nvPr/>
        </p:nvSpPr>
        <p:spPr>
          <a:xfrm>
            <a:off x="1049165" y="507490"/>
            <a:ext cx="379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对项目工作量与进度的影响</a:t>
            </a:r>
            <a:endParaRPr lang="en-US" altLang="zh-CN" sz="20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262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14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150" y="2896209"/>
            <a:ext cx="35092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en-US" altLang="zh-CN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8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180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  <a:endParaRPr lang="zh-CN" altLang="en-US" sz="16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12ACB-387D-4F55-8D0B-B20C9B12D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39" y="223398"/>
            <a:ext cx="3446223" cy="45935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4CD0E5-0DD3-49D4-A2F8-CFE701616E51}"/>
              </a:ext>
            </a:extLst>
          </p:cNvPr>
          <p:cNvSpPr txBox="1"/>
          <p:nvPr/>
        </p:nvSpPr>
        <p:spPr>
          <a:xfrm>
            <a:off x="1049165" y="2335489"/>
            <a:ext cx="202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Team Building </a:t>
            </a:r>
            <a:r>
              <a:rPr lang="zh-CN" altLang="en-US" dirty="0"/>
              <a:t>截图</a:t>
            </a:r>
          </a:p>
        </p:txBody>
      </p:sp>
    </p:spTree>
    <p:extLst>
      <p:ext uri="{BB962C8B-B14F-4D97-AF65-F5344CB8AC3E}">
        <p14:creationId xmlns:p14="http://schemas.microsoft.com/office/powerpoint/2010/main" val="12478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15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459" y="2896209"/>
            <a:ext cx="17546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5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0802FA9-6BDA-4B05-BD1D-25A3EC562CBC}"/>
              </a:ext>
            </a:extLst>
          </p:cNvPr>
          <p:cNvSpPr/>
          <p:nvPr/>
        </p:nvSpPr>
        <p:spPr>
          <a:xfrm>
            <a:off x="2013672" y="1227494"/>
            <a:ext cx="49721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ISO9001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标准文档模板《项目开发计划》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GB/T 8567-2006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《计算机软件文档编制规范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GB-T8567-2006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C2-PRD-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项目描述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-2018</a:t>
            </a:r>
            <a:endParaRPr lang="zh-CN" altLang="zh-CN" b="1" kern="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张海藩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牟永敏《软件工程导论》（第六版）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《项目管理知识体系指南》（第六版） 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[6] PRD-2018-G03-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配置管理</a:t>
            </a: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[7]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项目管理知识体系指南（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PMBOK 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指南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项目管理协会</a:t>
            </a:r>
          </a:p>
        </p:txBody>
      </p:sp>
    </p:spTree>
    <p:extLst>
      <p:ext uri="{BB962C8B-B14F-4D97-AF65-F5344CB8AC3E}">
        <p14:creationId xmlns:p14="http://schemas.microsoft.com/office/powerpoint/2010/main" val="6567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阶段绩效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5DB1EDB-DE7B-4B12-88E6-73D98E7ED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66784"/>
              </p:ext>
            </p:extLst>
          </p:nvPr>
        </p:nvGraphicFramePr>
        <p:xfrm>
          <a:off x="1204585" y="1461705"/>
          <a:ext cx="6590367" cy="2289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481">
                  <a:extLst>
                    <a:ext uri="{9D8B030D-6E8A-4147-A177-3AD203B41FA5}">
                      <a16:colId xmlns:a16="http://schemas.microsoft.com/office/drawing/2014/main" val="102443101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2520693109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331452428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1392970858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1078793685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221464270"/>
                    </a:ext>
                  </a:extLst>
                </a:gridCol>
                <a:gridCol w="941481">
                  <a:extLst>
                    <a:ext uri="{9D8B030D-6E8A-4147-A177-3AD203B41FA5}">
                      <a16:colId xmlns:a16="http://schemas.microsoft.com/office/drawing/2014/main" val="796092833"/>
                    </a:ext>
                  </a:extLst>
                </a:gridCol>
              </a:tblGrid>
              <a:tr h="324893"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工作质量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参与程度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工作规范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工作态度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总分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410920"/>
                  </a:ext>
                </a:extLst>
              </a:tr>
              <a:tr h="3396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徐哲远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192893"/>
                  </a:ext>
                </a:extLst>
              </a:tr>
              <a:tr h="33966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沈启航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1831240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叶柏成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953153"/>
                  </a:ext>
                </a:extLst>
              </a:tr>
              <a:tr h="31012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杨以恒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534048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骆佳俊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82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2277627"/>
                  </a:ext>
                </a:extLst>
              </a:tr>
              <a:tr h="32489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</a:rPr>
                        <a:t>平均分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17.1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800" u="none" strike="noStrike">
                          <a:effectLst/>
                        </a:rPr>
                        <a:t>16.7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4512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0B71FB5-D2BB-483F-8033-F66883B0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29" name="文本框 96">
            <a:extLst>
              <a:ext uri="{FF2B5EF4-FFF2-40B4-BE49-F238E27FC236}">
                <a16:creationId xmlns:a16="http://schemas.microsoft.com/office/drawing/2014/main" id="{C0067370-E35F-4F8C-803D-BF6B5D86DE24}"/>
              </a:ext>
            </a:extLst>
          </p:cNvPr>
          <p:cNvSpPr txBox="1"/>
          <p:nvPr/>
        </p:nvSpPr>
        <p:spPr>
          <a:xfrm>
            <a:off x="1049165" y="507490"/>
            <a:ext cx="379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阶段绩效雷达图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7C58765-7AD5-4577-8CDD-FA35DB594A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360544"/>
              </p:ext>
            </p:extLst>
          </p:nvPr>
        </p:nvGraphicFramePr>
        <p:xfrm>
          <a:off x="956574" y="1171185"/>
          <a:ext cx="2069383" cy="184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D899FAA-4B1E-43DA-AEAF-5AAE802CAD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831038"/>
              </p:ext>
            </p:extLst>
          </p:nvPr>
        </p:nvGraphicFramePr>
        <p:xfrm>
          <a:off x="3249387" y="1162562"/>
          <a:ext cx="2060499" cy="184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96F409E-8E67-41F1-8679-B4804F6D87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35769"/>
              </p:ext>
            </p:extLst>
          </p:nvPr>
        </p:nvGraphicFramePr>
        <p:xfrm>
          <a:off x="5533316" y="1165227"/>
          <a:ext cx="2051621" cy="1844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1F07DBA-823D-4C31-B0A8-9375931B1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562998"/>
              </p:ext>
            </p:extLst>
          </p:nvPr>
        </p:nvGraphicFramePr>
        <p:xfrm>
          <a:off x="2219134" y="3155695"/>
          <a:ext cx="2060502" cy="1844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33A5F9D-100C-44A8-9265-6E9B567A9D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80109"/>
              </p:ext>
            </p:extLst>
          </p:nvPr>
        </p:nvGraphicFramePr>
        <p:xfrm>
          <a:off x="4498624" y="3155695"/>
          <a:ext cx="2060502" cy="1844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8758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9D9C56D-2911-4717-B716-AFD5025766A3}"/>
              </a:ext>
            </a:extLst>
          </p:cNvPr>
          <p:cNvSpPr txBox="1"/>
          <p:nvPr/>
        </p:nvSpPr>
        <p:spPr>
          <a:xfrm>
            <a:off x="2725148" y="2066891"/>
            <a:ext cx="3549241" cy="90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291" dirty="0">
                <a:solidFill>
                  <a:srgbClr val="00A29E"/>
                </a:solidFill>
                <a:latin typeface="浪漫雅圆" panose="02010601040101010101" pitchFamily="2" charset="-122"/>
                <a:ea typeface="浪漫雅圆" panose="02010601040101010101" pitchFamily="2" charset="-122"/>
              </a:rPr>
              <a:t>Thank You</a:t>
            </a:r>
            <a:endParaRPr lang="zh-CN" altLang="en-US" sz="5291" dirty="0">
              <a:solidFill>
                <a:srgbClr val="00A29E"/>
              </a:solidFill>
              <a:latin typeface="浪漫雅圆" panose="02010601040101010101" pitchFamily="2" charset="-122"/>
              <a:ea typeface="浪漫雅圆" panose="02010601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8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02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544" y="2896209"/>
            <a:ext cx="3464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项目阶段会议记录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5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4F7BA-F606-49DA-BF8F-F2E5E6F1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46" y="915676"/>
            <a:ext cx="5240445" cy="3290999"/>
          </a:xfrm>
          <a:prstGeom prst="rect">
            <a:avLst/>
          </a:prstGeom>
        </p:spPr>
      </p:pic>
      <p:sp>
        <p:nvSpPr>
          <p:cNvPr id="9" name="文本框 96">
            <a:extLst>
              <a:ext uri="{FF2B5EF4-FFF2-40B4-BE49-F238E27FC236}">
                <a16:creationId xmlns:a16="http://schemas.microsoft.com/office/drawing/2014/main" id="{12EFA64D-FDF1-42CE-8630-CCF76A38109F}"/>
              </a:ext>
            </a:extLst>
          </p:cNvPr>
          <p:cNvSpPr txBox="1"/>
          <p:nvPr/>
        </p:nvSpPr>
        <p:spPr>
          <a:xfrm>
            <a:off x="1038148" y="546344"/>
            <a:ext cx="1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</p:spTree>
    <p:extLst>
      <p:ext uri="{BB962C8B-B14F-4D97-AF65-F5344CB8AC3E}">
        <p14:creationId xmlns:p14="http://schemas.microsoft.com/office/powerpoint/2010/main" val="3061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sp>
        <p:nvSpPr>
          <p:cNvPr id="9" name="文本框 96">
            <a:extLst>
              <a:ext uri="{FF2B5EF4-FFF2-40B4-BE49-F238E27FC236}">
                <a16:creationId xmlns:a16="http://schemas.microsoft.com/office/drawing/2014/main" id="{12EFA64D-FDF1-42CE-8630-CCF76A38109F}"/>
              </a:ext>
            </a:extLst>
          </p:cNvPr>
          <p:cNvSpPr txBox="1"/>
          <p:nvPr/>
        </p:nvSpPr>
        <p:spPr>
          <a:xfrm>
            <a:off x="1038147" y="546344"/>
            <a:ext cx="178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会议记录录音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8FEE80-D9A0-4A11-B57C-04AD58324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23" y="1037958"/>
            <a:ext cx="6496891" cy="38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1887D1-D8B6-42BA-9865-38019F48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9"/>
            <a:ext cx="8999538" cy="505925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EBB0B19-1375-4A19-8CA6-F454C2E5CD1F}"/>
              </a:ext>
            </a:extLst>
          </p:cNvPr>
          <p:cNvSpPr/>
          <p:nvPr/>
        </p:nvSpPr>
        <p:spPr>
          <a:xfrm>
            <a:off x="3491657" y="879985"/>
            <a:ext cx="2016224" cy="201622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03</a:t>
            </a:r>
            <a:endParaRPr lang="zh-CN" altLang="en-US" sz="7200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C14523-9CB3-4C56-9DE4-18AAB8E9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921" y="2896209"/>
            <a:ext cx="39196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898489"/>
            <a:r>
              <a:rPr lang="zh-CN" altLang="en-US" sz="3200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项目版本与文档更新</a:t>
            </a:r>
            <a:endParaRPr lang="zh-CN" altLang="zh-CN" sz="32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53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85F02BAC-8E11-4E2E-BAF0-E1665DCE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9" b="56981"/>
          <a:stretch/>
        </p:blipFill>
        <p:spPr>
          <a:xfrm flipH="1">
            <a:off x="19491" y="315"/>
            <a:ext cx="2292813" cy="1461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AEBAC7-1B54-4BAC-8706-832AB486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23" y="67126"/>
            <a:ext cx="5926091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1363</Words>
  <Application>Microsoft Office PowerPoint</Application>
  <PresentationFormat>自定义</PresentationFormat>
  <Paragraphs>437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等线</vt:lpstr>
      <vt:lpstr>浪漫雅圆</vt:lpstr>
      <vt:lpstr>宋体</vt:lpstr>
      <vt:lpstr>微软雅黑</vt:lpstr>
      <vt:lpstr>Arial</vt:lpstr>
      <vt:lpstr>Book Antiqua</vt:lpstr>
      <vt:lpstr>Calibri</vt:lpstr>
      <vt:lpstr>Calibri Light</vt:lpstr>
      <vt:lpstr>Times New Roman</vt:lpstr>
      <vt:lpstr>Vrinda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Little East</dc:creator>
  <cp:lastModifiedBy>John</cp:lastModifiedBy>
  <cp:revision>45</cp:revision>
  <dcterms:created xsi:type="dcterms:W3CDTF">2017-07-28T02:04:45Z</dcterms:created>
  <dcterms:modified xsi:type="dcterms:W3CDTF">2019-01-11T10:45:13Z</dcterms:modified>
</cp:coreProperties>
</file>